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6"/>
  </p:notesMasterIdLst>
  <p:handoutMasterIdLst>
    <p:handoutMasterId r:id="rId77"/>
  </p:handoutMasterIdLst>
  <p:sldIdLst>
    <p:sldId id="496" r:id="rId4"/>
    <p:sldId id="499" r:id="rId5"/>
    <p:sldId id="500" r:id="rId6"/>
    <p:sldId id="341" r:id="rId7"/>
    <p:sldId id="501" r:id="rId8"/>
    <p:sldId id="502" r:id="rId9"/>
    <p:sldId id="503" r:id="rId10"/>
    <p:sldId id="504" r:id="rId11"/>
    <p:sldId id="505" r:id="rId12"/>
    <p:sldId id="508" r:id="rId13"/>
    <p:sldId id="509" r:id="rId14"/>
    <p:sldId id="510" r:id="rId15"/>
    <p:sldId id="506" r:id="rId16"/>
    <p:sldId id="507" r:id="rId17"/>
    <p:sldId id="497" r:id="rId18"/>
    <p:sldId id="511" r:id="rId19"/>
    <p:sldId id="492" r:id="rId20"/>
    <p:sldId id="493" r:id="rId21"/>
    <p:sldId id="512" r:id="rId22"/>
    <p:sldId id="498" r:id="rId23"/>
    <p:sldId id="513" r:id="rId24"/>
    <p:sldId id="515" r:id="rId25"/>
    <p:sldId id="566" r:id="rId26"/>
    <p:sldId id="516" r:id="rId27"/>
    <p:sldId id="517" r:id="rId28"/>
    <p:sldId id="518" r:id="rId29"/>
    <p:sldId id="519" r:id="rId30"/>
    <p:sldId id="495" r:id="rId31"/>
    <p:sldId id="520" r:id="rId32"/>
    <p:sldId id="521"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14" r:id="rId50"/>
    <p:sldId id="539" r:id="rId51"/>
    <p:sldId id="540" r:id="rId52"/>
    <p:sldId id="541" r:id="rId53"/>
    <p:sldId id="542" r:id="rId54"/>
    <p:sldId id="543" r:id="rId55"/>
    <p:sldId id="544" r:id="rId56"/>
    <p:sldId id="546" r:id="rId57"/>
    <p:sldId id="564"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5" r:id="rId7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63" d="100"/>
          <a:sy n="63" d="100"/>
        </p:scale>
        <p:origin x="1810" y="55"/>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9/10/2019</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9/10/2019</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mid 2000 </a:t>
            </a:r>
            <a:r>
              <a:rPr lang="en-US" baseline="0" dirty="0" err="1"/>
              <a:t>Dennard</a:t>
            </a:r>
            <a:r>
              <a:rPr lang="en-US" baseline="0" dirty="0"/>
              <a:t> Scaling broke</a:t>
            </a:r>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we had to do something in architecture to deal with the power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lower the frequency and make the cores wimpier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I tell how these</a:t>
            </a:r>
            <a:r>
              <a:rPr lang="en-US" baseline="0" dirty="0"/>
              <a:t> events overlap with the evolution of processors let me tell you about a side effect of this breakdown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all black! Add another big </a:t>
            </a:r>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transistors that we cannot be powered on at all times have a low utility</a:t>
            </a:r>
            <a:r>
              <a:rPr lang="en-US" baseline="0" dirty="0"/>
              <a:t> and cannot be transformed to performance easily!</a:t>
            </a:r>
          </a:p>
          <a:p>
            <a:endParaRPr lang="en-US" baseline="0" dirty="0"/>
          </a:p>
          <a:p>
            <a:r>
              <a:rPr lang="en-US" baseline="0" dirty="0"/>
              <a:t>All black not the red x</a:t>
            </a:r>
          </a:p>
          <a:p>
            <a:endParaRPr lang="en-US" baseline="0" dirty="0"/>
          </a:p>
          <a:p>
            <a:r>
              <a:rPr lang="en-US" baseline="0" dirty="0"/>
              <a:t>Initially, it is OK to have you can have a bunch of accelerators but it is not scalable solution</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we have achieved more memory in till now? The first DRAM chip</a:t>
            </a:r>
            <a:r>
              <a:rPr lang="en-US" baseline="0" dirty="0"/>
              <a:t> had only a KB of memory, and now we can have gigabytes on memory in the system. For the last few decades technology scaling has enabled higher capacity. Similar to processor scaling, DRAM vendors have packed more cells in the same die area to achieve higher capacity at a lower cost. </a:t>
            </a:r>
            <a:r>
              <a:rPr lang="en-US" dirty="0"/>
              <a:t>Now let’s</a:t>
            </a:r>
            <a:r>
              <a:rPr lang="en-US" baseline="0" dirty="0"/>
              <a:t> see how DRAM chip capacity changed with technology scaling over the years.</a:t>
            </a:r>
          </a:p>
        </p:txBody>
      </p:sp>
      <p:sp>
        <p:nvSpPr>
          <p:cNvPr id="4" name="Slide Number Placeholder 3"/>
          <p:cNvSpPr>
            <a:spLocks noGrp="1"/>
          </p:cNvSpPr>
          <p:nvPr>
            <p:ph type="sldNum" sz="quarter" idx="10"/>
          </p:nvPr>
        </p:nvSpPr>
        <p:spPr/>
        <p:txBody>
          <a:bodyPr/>
          <a:lstStyle/>
          <a:p>
            <a:fld id="{5EF74D14-69DD-E84D-B48E-B78A9D46218F}" type="slidenum">
              <a:rPr lang="en-US" smtClean="0"/>
              <a:t>48</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trend</a:t>
            </a:r>
            <a:r>
              <a:rPr lang="en-US" baseline="0" dirty="0"/>
              <a:t> of DRAM chip capacity over the years. In the x axis I show the year of mass production and in the y axis we have the capacity in megabits per chip. So in the last 30 years, chip capacity  grown from 1 Mb to 8Gb. However, if we look at the growth, previously capacity used to double every two year, but the scaling trend has slowed down and capacity is doubling in every three years. It is very clear from the trend that DRAM scaling is getting difficult.</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a:t>
            </a:r>
            <a:r>
              <a:rPr lang="en-US" baseline="0" dirty="0"/>
              <a:t> a</a:t>
            </a:r>
            <a:r>
              <a:rPr lang="en-US" dirty="0"/>
              <a:t>s the cells are shrinking down ther</a:t>
            </a:r>
            <a:r>
              <a:rPr lang="en-US" baseline="0" dirty="0"/>
              <a:t>e are more failures in DRAM cells and </a:t>
            </a:r>
            <a:r>
              <a:rPr lang="en-US" dirty="0"/>
              <a:t>Manufacturing reliable</a:t>
            </a:r>
            <a:r>
              <a:rPr lang="en-US" baseline="0" dirty="0"/>
              <a:t> cells at low cost in getting difficult.</a:t>
            </a:r>
          </a:p>
        </p:txBody>
      </p:sp>
      <p:sp>
        <p:nvSpPr>
          <p:cNvPr id="4" name="Slide Number Placeholder 3"/>
          <p:cNvSpPr>
            <a:spLocks noGrp="1"/>
          </p:cNvSpPr>
          <p:nvPr>
            <p:ph type="sldNum" sz="quarter" idx="10"/>
          </p:nvPr>
        </p:nvSpPr>
        <p:spPr/>
        <p:txBody>
          <a:bodyPr/>
          <a:lstStyle/>
          <a:p>
            <a:fld id="{32F43FFD-D063-514F-A548-7BE8989890CC}" type="slidenum">
              <a:rPr lang="en-US" smtClean="0"/>
              <a:t>50</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way to enable scaling</a:t>
            </a:r>
            <a:r>
              <a:rPr lang="en-US" baseline="0" dirty="0"/>
              <a:t> is to use circuit-level optimizations and testing to to make sure every DRAM cell operates correctly. So when the chips are used in our systems, systems assumes that DRAM is error-free. Currently, Manufacturers have to provide a strict reliability guarantee for DRAMs.</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51</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instead of relying on the manufacturers, if the system becomes responsible for ensuring the reliability of the DRAM cells, manufactures can shrink the cells to smaller technology nodes without paying the cost for providing reliability guarantee. By shifting the responsibility of providing realizable DRAM operation from manufactures to systems, we can enable DRAM scaling.</a:t>
            </a:r>
            <a:endParaRPr lang="en-US" dirty="0"/>
          </a:p>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55</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32</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9550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37</a:t>
            </a:fld>
            <a:endParaRPr lang="en-US"/>
          </a:p>
        </p:txBody>
      </p:sp>
    </p:spTree>
    <p:extLst>
      <p:ext uri="{BB962C8B-B14F-4D97-AF65-F5344CB8AC3E}">
        <p14:creationId xmlns:p14="http://schemas.microsoft.com/office/powerpoint/2010/main" val="3051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9/10/2019</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9/10/2019</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9/10/2019</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mailto:csc2224arch@gmail.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1.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3.png"/><Relationship Id="rId4" Type="http://schemas.microsoft.com/office/2007/relationships/hdphoto" Target="../media/hdphoto1.wdp"/><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1.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3.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iazza.com/utoronto.ca/fall2018/csc22224/home" TargetMode="External"/><Relationship Id="rId2" Type="http://schemas.openxmlformats.org/officeDocument/2006/relationships/hyperlink" Target="http://www.cs.toronto.edu/~pekhimenko/courses/csc2224-f19/"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a:t>
            </a:r>
            <a:br>
              <a:rPr lang="en-US" b="1" dirty="0"/>
            </a:br>
            <a:r>
              <a:rPr lang="en-US" b="1" dirty="0"/>
              <a:t>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Paper 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½ a page to 1 page maximum)</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csc2224arch@gmail.com</a:t>
            </a:r>
            <a:endParaRPr lang="en-US" dirty="0"/>
          </a:p>
          <a:p>
            <a:endParaRPr lang="en-US" b="1" dirty="0"/>
          </a:p>
          <a:p>
            <a:r>
              <a:rPr lang="en-US" dirty="0"/>
              <a:t>Due Tuesday 2pm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t>
            </a:r>
            <a:r>
              <a:rPr lang="en-US" altLang="en-US" sz="2400" dirty="0" err="1">
                <a:ea typeface="ＭＳ Ｐゴシック" panose="020B0600070205080204" pitchFamily="34" charset="-128"/>
              </a:rPr>
              <a:t>Bojian</a:t>
            </a:r>
            <a:endParaRPr lang="en-US" altLang="en-US" sz="2400" dirty="0">
              <a:ea typeface="ＭＳ Ｐゴシック" panose="020B0600070205080204" pitchFamily="34" charset="-128"/>
            </a:endParaRP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 </a:t>
            </a:r>
            <a:r>
              <a:rPr lang="en-US" sz="2400" dirty="0" err="1">
                <a:ea typeface="ＭＳ Ｐゴシック" charset="0"/>
              </a:rPr>
              <a:t>SysML</a:t>
            </a:r>
            <a:r>
              <a:rPr lang="en-US" sz="2400" dirty="0">
                <a:ea typeface="ＭＳ Ｐゴシック" charset="0"/>
              </a:rPr>
              <a:t>)</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lstStyle/>
          <a:p>
            <a:r>
              <a:rPr lang="en-CA" dirty="0"/>
              <a:t>Project Proposal (1–2 pages) - Oct. 1st</a:t>
            </a:r>
          </a:p>
          <a:p>
            <a:endParaRPr lang="en-CA" dirty="0"/>
          </a:p>
          <a:p>
            <a:r>
              <a:rPr lang="en-CA" dirty="0"/>
              <a:t>Progress Report (2–3 pages) - Nov. 5th</a:t>
            </a:r>
          </a:p>
          <a:p>
            <a:endParaRPr lang="en-CA" dirty="0"/>
          </a:p>
          <a:p>
            <a:r>
              <a:rPr lang="en-CA" dirty="0"/>
              <a:t>Poster Presentation - Dec. 3rd (tentative) </a:t>
            </a:r>
          </a:p>
          <a:p>
            <a:endParaRPr lang="en-CA" dirty="0"/>
          </a:p>
          <a:p>
            <a:r>
              <a:rPr lang="en-CA" dirty="0"/>
              <a:t>Project Report (6–8 pages) - Dec. 10th </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32</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a:extLst>
                <a:ext uri="{28A0092B-C50C-407E-A947-70E740481C1C}">
                  <a14:useLocalDpi xmlns:a14="http://schemas.microsoft.com/office/drawing/2010/main" val="0"/>
                </a:ext>
              </a:extLst>
            </a:blip>
            <a:srcRect l="4277" t="6318" r="4636" b="6537"/>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l="35459" t="6805" r="35090" b="5527"/>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a:extLst>
                <a:ext uri="{28A0092B-C50C-407E-A947-70E740481C1C}">
                  <a14:useLocalDpi xmlns:a14="http://schemas.microsoft.com/office/drawing/2010/main" val="0"/>
                </a:ext>
              </a:extLst>
            </a:blip>
            <a:srcRect l="9467" t="31561" r="6084" b="26127"/>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34</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480702" y="1371600"/>
            <a:ext cx="8686799" cy="707886"/>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35</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spTree>
    <p:extLst>
      <p:ext uri="{BB962C8B-B14F-4D97-AF65-F5344CB8AC3E}">
        <p14:creationId xmlns:p14="http://schemas.microsoft.com/office/powerpoint/2010/main" val="259369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37</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38</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8538" y="3063074"/>
              <a:ext cx="797831" cy="461665"/>
            </a:xfrm>
            <a:prstGeom prst="rect">
              <a:avLst/>
            </a:prstGeom>
            <a:noFill/>
          </p:spPr>
          <p:txBody>
            <a:bodyPr wrap="none" rtlCol="0">
              <a:spAutoFit/>
            </a:bodyPr>
            <a:lstStyle/>
            <a:p>
              <a:pPr algn="ctr"/>
              <a:r>
                <a:rPr lang="en-US" sz="2400" dirty="0"/>
                <a:t>2019</a:t>
              </a:r>
            </a:p>
          </p:txBody>
        </p:sp>
        <p:pic>
          <p:nvPicPr>
            <p:cNvPr id="13" name="Picture 12" descr="Datapoint2200img.jpg"/>
            <p:cNvPicPr>
              <a:picLocks noChangeAspect="1"/>
            </p:cNvPicPr>
            <p:nvPr/>
          </p:nvPicPr>
          <p:blipFill rotWithShape="1">
            <a:blip r:embed="rId4">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99926"/>
            <a:ext cx="876300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Microsoft Research, </a:t>
            </a:r>
            <a:r>
              <a:rPr lang="en-US" sz="2000" dirty="0" err="1">
                <a:solidFill>
                  <a:schemeClr val="tx1"/>
                </a:solidFill>
              </a:rPr>
              <a:t>Nvidia</a:t>
            </a:r>
            <a:r>
              <a:rPr lang="en-US" sz="2000" dirty="0">
                <a:solidFill>
                  <a:schemeClr val="tx1"/>
                </a:solidFill>
              </a:rPr>
              <a:t>, IBM</a:t>
            </a:r>
          </a:p>
          <a:p>
            <a:pPr algn="l"/>
            <a:r>
              <a:rPr lang="en-US" sz="2000" dirty="0">
                <a:solidFill>
                  <a:schemeClr val="tx1"/>
                </a:solidFill>
              </a:rPr>
              <a:t>Research interests: computer architecture,  systems, machine learning, compilers, hardware acceleration, bioinformatics</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2050" name="Picture 2" descr="Vector Dark Logo">
            <a:extLst>
              <a:ext uri="{FF2B5EF4-FFF2-40B4-BE49-F238E27FC236}">
                <a16:creationId xmlns:a16="http://schemas.microsoft.com/office/drawing/2014/main" id="{E7E58825-ED5A-40A3-BFC7-F085AECDA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5745480"/>
            <a:ext cx="243840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48</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unofficial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D10</a:t>
            </a:r>
          </a:p>
          <a:p>
            <a:pPr algn="l"/>
            <a:r>
              <a:rPr lang="en-US" sz="2000" dirty="0">
                <a:solidFill>
                  <a:schemeClr val="tx1"/>
                </a:solidFill>
              </a:rPr>
              <a:t>MSc. from CS, </a:t>
            </a:r>
            <a:r>
              <a:rPr lang="en-US" sz="2000" dirty="0" err="1">
                <a:solidFill>
                  <a:schemeClr val="tx1"/>
                </a:solidFill>
              </a:rPr>
              <a:t>BASc</a:t>
            </a:r>
            <a:r>
              <a:rPr lang="en-US" sz="2000" dirty="0">
                <a:solidFill>
                  <a:schemeClr val="tx1"/>
                </a:solidFill>
              </a:rPr>
              <a:t>. from ECE (</a:t>
            </a:r>
            <a:r>
              <a:rPr lang="en-US" sz="2000" dirty="0" err="1">
                <a:solidFill>
                  <a:schemeClr val="tx1"/>
                </a:solidFill>
              </a:rPr>
              <a:t>UofT</a:t>
            </a:r>
            <a:r>
              <a:rPr lang="en-US" sz="2000" dirty="0">
                <a:solidFill>
                  <a:schemeClr val="tx1"/>
                </a:solidFill>
              </a:rPr>
              <a:t>)</a:t>
            </a:r>
          </a:p>
          <a:p>
            <a:pPr algn="l"/>
            <a:r>
              <a:rPr lang="en-US" sz="2000" dirty="0">
                <a:solidFill>
                  <a:schemeClr val="tx1"/>
                </a:solidFill>
              </a:rPr>
              <a:t>Research interests: computer </a:t>
            </a:r>
            <a:r>
              <a:rPr lang="en-US" sz="2000" dirty="0" err="1">
                <a:solidFill>
                  <a:schemeClr val="tx1"/>
                </a:solidFill>
              </a:rPr>
              <a:t>arhcitecture</a:t>
            </a:r>
            <a:r>
              <a:rPr lang="en-US" sz="2000" dirty="0">
                <a:solidFill>
                  <a:schemeClr val="tx1"/>
                </a:solidFill>
              </a:rPr>
              <a:t>,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5122" name="Picture 2" descr="Bojian Zheng">
            <a:extLst>
              <a:ext uri="{FF2B5EF4-FFF2-40B4-BE49-F238E27FC236}">
                <a16:creationId xmlns:a16="http://schemas.microsoft.com/office/drawing/2014/main" id="{3C0EBB3B-E5FB-4D6A-804D-DD8DE9C1B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811" y="2488075"/>
            <a:ext cx="1724025"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56</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lnSpcReduction="10000"/>
          </a:bodyPr>
          <a:lstStyle/>
          <a:p>
            <a:r>
              <a:rPr lang="en-US" dirty="0"/>
              <a:t>Course Website: </a:t>
            </a:r>
            <a:r>
              <a:rPr lang="en-US" sz="2600" dirty="0">
                <a:hlinkClick r:id="rId2"/>
              </a:rPr>
              <a:t>http://www.cs.toronto.edu/~pekhimenko/courses/csc2224-f19/</a:t>
            </a:r>
            <a:r>
              <a:rPr lang="en-US" sz="2600" dirty="0"/>
              <a:t> </a:t>
            </a:r>
          </a:p>
          <a:p>
            <a:pPr lvl="1"/>
            <a:r>
              <a:rPr lang="en-US" sz="2600" dirty="0"/>
              <a:t>Announcements, Syllabus, Course Info, Lecture Notes, Reading List and Reviews, Project Information</a:t>
            </a:r>
          </a:p>
          <a:p>
            <a:r>
              <a:rPr lang="en-US" dirty="0"/>
              <a:t>Piazza: </a:t>
            </a:r>
            <a:r>
              <a:rPr lang="en-US" sz="2600" dirty="0">
                <a:hlinkClick r:id="rId3"/>
              </a:rPr>
              <a:t>https://piazza.com/utoronto.ca/fall2019/csc2224/home</a:t>
            </a:r>
            <a:endParaRPr lang="en-US" sz="2600" dirty="0"/>
          </a:p>
          <a:p>
            <a:pPr lvl="1"/>
            <a:r>
              <a:rPr lang="en-US" sz="2600" dirty="0"/>
              <a:t>Questions/Discussions, Syllabus</a:t>
            </a:r>
            <a:r>
              <a:rPr lang="en-US" dirty="0"/>
              <a:t>, Searching for Teammates </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spid="_x0000_s1026" name="Equation" r:id="rId3" imgW="1205245" imgH="394404" progId="Equation.3">
                  <p:embed/>
                </p:oleObj>
              </mc:Choice>
              <mc:Fallback>
                <p:oleObj name="Equation" r:id="rId3" imgW="1205245" imgH="394404" progId="Equation.3">
                  <p:embed/>
                  <p:pic>
                    <p:nvPicPr>
                      <p:cNvPr id="128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a:xfrm>
            <a:off x="457200" y="1600200"/>
            <a:ext cx="8458200" cy="4648200"/>
          </a:xfrm>
        </p:spPr>
        <p:txBody>
          <a:bodyPr>
            <a:normAutofit/>
          </a:bodyPr>
          <a:lstStyle/>
          <a:p>
            <a:pPr>
              <a:lnSpc>
                <a:spcPct val="80000"/>
              </a:lnSpc>
            </a:pPr>
            <a:r>
              <a:rPr lang="en-US" b="1" i="1" dirty="0">
                <a:solidFill>
                  <a:srgbClr val="0033CC"/>
                </a:solidFill>
              </a:rPr>
              <a:t>Isolation</a:t>
            </a:r>
          </a:p>
          <a:p>
            <a:pPr lvl="1">
              <a:lnSpc>
                <a:spcPct val="70000"/>
              </a:lnSpc>
            </a:pPr>
            <a:r>
              <a:rPr lang="en-US" sz="2400" dirty="0"/>
              <a:t>A higher level only needs to know about the interface to the lower level, not how the lower level is implemented </a:t>
            </a:r>
          </a:p>
          <a:p>
            <a:pPr lvl="1">
              <a:lnSpc>
                <a:spcPct val="70000"/>
              </a:lnSpc>
            </a:pPr>
            <a:r>
              <a:rPr lang="en-US" sz="2400" dirty="0"/>
              <a:t>For example, high-level language programmer does not really need to know about the architecture</a:t>
            </a:r>
          </a:p>
          <a:p>
            <a:pPr lvl="1">
              <a:lnSpc>
                <a:spcPct val="70000"/>
              </a:lnSpc>
            </a:pPr>
            <a:endParaRPr lang="en-US" sz="2400" dirty="0"/>
          </a:p>
          <a:p>
            <a:pPr>
              <a:lnSpc>
                <a:spcPct val="80000"/>
              </a:lnSpc>
            </a:pPr>
            <a:r>
              <a:rPr lang="en-US" b="1" i="1" dirty="0">
                <a:solidFill>
                  <a:srgbClr val="0033CC"/>
                </a:solidFill>
              </a:rPr>
              <a:t>Productivity </a:t>
            </a:r>
          </a:p>
          <a:p>
            <a:pPr lvl="1">
              <a:lnSpc>
                <a:spcPct val="70000"/>
              </a:lnSpc>
            </a:pPr>
            <a:r>
              <a:rPr lang="en-US" sz="2400" dirty="0"/>
              <a:t>No need to worry about decisions made in underlying levels </a:t>
            </a:r>
          </a:p>
          <a:p>
            <a:pPr lvl="1">
              <a:lnSpc>
                <a:spcPct val="70000"/>
              </a:lnSpc>
            </a:pPr>
            <a:r>
              <a:rPr lang="en-US" sz="2400"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3285</Words>
  <Application>Microsoft Office PowerPoint</Application>
  <PresentationFormat>On-screen Show (4:3)</PresentationFormat>
  <Paragraphs>637</Paragraphs>
  <Slides>72</Slides>
  <Notes>25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Garamond</vt:lpstr>
      <vt:lpstr>Myriad Pro Cond</vt:lpstr>
      <vt:lpstr>Tahoma</vt:lpstr>
      <vt:lpstr>Wingdings</vt:lpstr>
      <vt:lpstr>SAFARI_Template</vt:lpstr>
      <vt:lpstr>1_Edge</vt:lpstr>
      <vt:lpstr>Office Theme</vt:lpstr>
      <vt:lpstr>Equation</vt:lpstr>
      <vt:lpstr>CSC 2224:  Parallel Computer Architecture and Programming</vt:lpstr>
      <vt:lpstr>Summary  </vt:lpstr>
      <vt:lpstr>Syllabus: Who Are We?</vt:lpstr>
      <vt:lpstr>Gennady (Gena) Pekhimenko</vt:lpstr>
      <vt:lpstr>Bojian Zheng</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2224: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2224: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2224: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2224: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2019-09-10T16:20:06Z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2018-09-11T14:50:40.7392652Z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